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2"/>
  </p:notesMasterIdLst>
  <p:handoutMasterIdLst>
    <p:handoutMasterId r:id="rId23"/>
  </p:handoutMasterIdLst>
  <p:sldIdLst>
    <p:sldId id="312" r:id="rId5"/>
    <p:sldId id="282" r:id="rId6"/>
    <p:sldId id="323" r:id="rId7"/>
    <p:sldId id="304" r:id="rId8"/>
    <p:sldId id="314" r:id="rId9"/>
    <p:sldId id="315" r:id="rId10"/>
    <p:sldId id="317" r:id="rId11"/>
    <p:sldId id="318" r:id="rId12"/>
    <p:sldId id="319" r:id="rId13"/>
    <p:sldId id="321" r:id="rId14"/>
    <p:sldId id="281" r:id="rId15"/>
    <p:sldId id="325" r:id="rId16"/>
    <p:sldId id="324" r:id="rId17"/>
    <p:sldId id="326" r:id="rId18"/>
    <p:sldId id="328" r:id="rId19"/>
    <p:sldId id="327" r:id="rId20"/>
    <p:sldId id="297" r:id="rId21"/>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973447-3FCD-4555-B496-F0B6E3E539E0}" v="55" dt="2024-05-01T12:17:33.918"/>
    <p1510:client id="{E29DC86F-3BF4-4ACB-A5BE-45F2053558D6}" v="383" dt="2024-05-01T12:31:12.881"/>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047668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068653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893150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57362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609884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12640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371308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01939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49930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5877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8766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64974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77914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8454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411013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p:txBody>
          <a:bodyPr anchor="ctr" anchorCtr="0"/>
          <a:lstStyle/>
          <a:p>
            <a:r>
              <a:rPr lang="en-US"/>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add text</a:t>
            </a:r>
          </a:p>
          <a:p>
            <a:pPr lvl="1"/>
            <a:r>
              <a:rPr lang="en-US"/>
              <a:t>Second level</a:t>
            </a:r>
          </a:p>
          <a:p>
            <a:pPr lvl="2"/>
            <a:r>
              <a:rPr lang="en-US"/>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289116"/>
            <a:ext cx="6581444" cy="3831221"/>
          </a:xfrm>
        </p:spPr>
        <p:txBody>
          <a:bodyPr anchor="ctr"/>
          <a:lstStyle/>
          <a:p>
            <a:r>
              <a:rPr lang="en-US" cap="none"/>
              <a:t>18MAT333</a:t>
            </a:r>
            <a:br>
              <a:rPr lang="en-US" cap="none"/>
            </a:br>
            <a:r>
              <a:rPr lang="en-US" cap="none"/>
              <a:t>Graph Analytics &amp; Algorithms</a:t>
            </a:r>
          </a:p>
        </p:txBody>
      </p:sp>
      <p:sp>
        <p:nvSpPr>
          <p:cNvPr id="3" name="TextBox 2">
            <a:extLst>
              <a:ext uri="{FF2B5EF4-FFF2-40B4-BE49-F238E27FC236}">
                <a16:creationId xmlns:a16="http://schemas.microsoft.com/office/drawing/2014/main" id="{6428FC57-6321-5082-A55A-98906B63B0DD}"/>
              </a:ext>
            </a:extLst>
          </p:cNvPr>
          <p:cNvSpPr txBox="1"/>
          <p:nvPr/>
        </p:nvSpPr>
        <p:spPr>
          <a:xfrm>
            <a:off x="6096001" y="5614219"/>
            <a:ext cx="5407742" cy="646331"/>
          </a:xfrm>
          <a:prstGeom prst="rect">
            <a:avLst/>
          </a:prstGeom>
          <a:noFill/>
        </p:spPr>
        <p:txBody>
          <a:bodyPr wrap="square" rtlCol="0">
            <a:spAutoFit/>
          </a:bodyPr>
          <a:lstStyle/>
          <a:p>
            <a:pPr algn="r"/>
            <a:r>
              <a:rPr lang="en-US">
                <a:solidFill>
                  <a:schemeClr val="bg1"/>
                </a:solidFill>
                <a:highlight>
                  <a:srgbClr val="202C8F"/>
                </a:highlight>
              </a:rPr>
              <a:t>PRATIKSHA CAUVERY K.P - CB.SC.I5DAS21049</a:t>
            </a:r>
          </a:p>
          <a:p>
            <a:pPr algn="r"/>
            <a:r>
              <a:rPr lang="en-US">
                <a:solidFill>
                  <a:schemeClr val="bg1"/>
                </a:solidFill>
                <a:highlight>
                  <a:srgbClr val="202C8F"/>
                </a:highlight>
              </a:rPr>
              <a:t>     HARSHITHA.T  - CB.SC.I5DAS21079</a:t>
            </a:r>
            <a:endParaRPr lang="en-IN">
              <a:solidFill>
                <a:schemeClr val="bg1"/>
              </a:solidFill>
              <a:highlight>
                <a:srgbClr val="202C8F"/>
              </a:highlight>
            </a:endParaRPr>
          </a:p>
        </p:txBody>
      </p:sp>
      <p:sp>
        <p:nvSpPr>
          <p:cNvPr id="4" name="TextBox 3">
            <a:extLst>
              <a:ext uri="{FF2B5EF4-FFF2-40B4-BE49-F238E27FC236}">
                <a16:creationId xmlns:a16="http://schemas.microsoft.com/office/drawing/2014/main" id="{14D8B1F7-AF48-D2C7-108E-340EB90354F7}"/>
              </a:ext>
            </a:extLst>
          </p:cNvPr>
          <p:cNvSpPr txBox="1"/>
          <p:nvPr/>
        </p:nvSpPr>
        <p:spPr>
          <a:xfrm>
            <a:off x="3834431" y="3431090"/>
            <a:ext cx="4714148" cy="461665"/>
          </a:xfrm>
          <a:prstGeom prst="rect">
            <a:avLst/>
          </a:prstGeom>
          <a:noFill/>
        </p:spPr>
        <p:txBody>
          <a:bodyPr wrap="square" lIns="91440" tIns="45720" rIns="91440" bIns="45720" rtlCol="0" anchor="t">
            <a:spAutoFit/>
          </a:bodyPr>
          <a:lstStyle/>
          <a:p>
            <a:pPr algn="ctr"/>
            <a:r>
              <a:rPr lang="en-US" sz="2400" b="1">
                <a:latin typeface="+mj-lt"/>
              </a:rPr>
              <a:t>Stroke Prediction Analysis</a:t>
            </a:r>
            <a:endParaRPr lang="en-IN" sz="2400" b="1">
              <a:latin typeface="+mj-lt"/>
            </a:endParaRP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890127"/>
            <a:ext cx="9875463" cy="999746"/>
          </a:xfrm>
        </p:spPr>
        <p:txBody>
          <a:bodyPr/>
          <a:lstStyle/>
          <a:p>
            <a:r>
              <a:rPr lang="en-US"/>
              <a:t>Machine learning models</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550564" y="2303028"/>
            <a:ext cx="5829147" cy="3961593"/>
          </a:xfrm>
        </p:spPr>
        <p:txBody>
          <a:bodyPr>
            <a:normAutofit/>
          </a:bodyPr>
          <a:lstStyle/>
          <a:p>
            <a:endParaRPr lang="en-US" sz="2800"/>
          </a:p>
          <a:p>
            <a:endParaRPr lang="en-US" sz="2800"/>
          </a:p>
          <a:p>
            <a:pPr marL="0" indent="0">
              <a:buNone/>
            </a:pPr>
            <a:endParaRPr lang="en-US" sz="2800"/>
          </a:p>
          <a:p>
            <a:r>
              <a:rPr lang="en-US" sz="2800"/>
              <a:t>Naïve bayes</a:t>
            </a:r>
          </a:p>
          <a:p>
            <a:r>
              <a:rPr lang="en-US" sz="2800"/>
              <a:t>Support Vector Machine</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a:p>
        </p:txBody>
      </p:sp>
      <p:pic>
        <p:nvPicPr>
          <p:cNvPr id="7" name="Content Placeholder 6" descr="4 steps in building effective machine learning models">
            <a:extLst>
              <a:ext uri="{FF2B5EF4-FFF2-40B4-BE49-F238E27FC236}">
                <a16:creationId xmlns:a16="http://schemas.microsoft.com/office/drawing/2014/main" id="{3CD336E8-F5F3-8C0C-AEF5-1F2E92ACED51}"/>
              </a:ext>
            </a:extLst>
          </p:cNvPr>
          <p:cNvPicPr>
            <a:picLocks noGrp="1" noChangeAspect="1"/>
          </p:cNvPicPr>
          <p:nvPr>
            <p:ph sz="half" idx="15"/>
          </p:nvPr>
        </p:nvPicPr>
        <p:blipFill>
          <a:blip r:embed="rId3"/>
          <a:stretch>
            <a:fillRect/>
          </a:stretch>
        </p:blipFill>
        <p:spPr>
          <a:xfrm>
            <a:off x="7058187" y="3847599"/>
            <a:ext cx="3874064" cy="2580813"/>
          </a:xfrm>
        </p:spPr>
      </p:pic>
      <p:sp>
        <p:nvSpPr>
          <p:cNvPr id="9" name="TextBox 8">
            <a:extLst>
              <a:ext uri="{FF2B5EF4-FFF2-40B4-BE49-F238E27FC236}">
                <a16:creationId xmlns:a16="http://schemas.microsoft.com/office/drawing/2014/main" id="{A0C97388-8C82-115C-9C89-5BC1A14E1480}"/>
              </a:ext>
            </a:extLst>
          </p:cNvPr>
          <p:cNvSpPr txBox="1"/>
          <p:nvPr/>
        </p:nvSpPr>
        <p:spPr>
          <a:xfrm>
            <a:off x="1550564" y="2185606"/>
            <a:ext cx="9874674" cy="1661993"/>
          </a:xfrm>
          <a:prstGeom prst="rect">
            <a:avLst/>
          </a:prstGeom>
          <a:noFill/>
        </p:spPr>
        <p:txBody>
          <a:bodyPr wrap="square" rtlCol="0">
            <a:spAutoFit/>
          </a:bodyPr>
          <a:lstStyle/>
          <a:p>
            <a:pPr marR="0" lvl="0" algn="l" defTabSz="914400" rtl="0" eaLnBrk="1" fontAlgn="auto" latinLnBrk="0" hangingPunct="1">
              <a:lnSpc>
                <a:spcPct val="100000"/>
              </a:lnSpc>
              <a:spcBef>
                <a:spcPts val="1000"/>
              </a:spcBef>
              <a:spcAft>
                <a:spcPts val="0"/>
              </a:spcAft>
              <a:buClrTx/>
              <a:buSzTx/>
              <a:tabLst/>
              <a:defRPr/>
            </a:pPr>
            <a:r>
              <a:rPr kumimoji="0" lang="en-US" sz="2800" b="0" i="0" u="none" strike="noStrike" kern="1200" cap="none" spc="0" normalizeH="0" baseline="0" noProof="0">
                <a:ln>
                  <a:noFill/>
                </a:ln>
                <a:solidFill>
                  <a:srgbClr val="1F2C8F"/>
                </a:solidFill>
                <a:effectLst/>
                <a:uLnTx/>
                <a:uFillTx/>
                <a:latin typeface="Sabon Next LT"/>
                <a:ea typeface="+mn-ea"/>
                <a:cs typeface="+mn-cs"/>
              </a:rPr>
              <a:t>Machine learning models are computational algorithms that can learn from data and make predictions or decisions without being explicitly programmed for specific tasks. </a:t>
            </a:r>
          </a:p>
          <a:p>
            <a:endParaRPr lang="en-IN"/>
          </a:p>
        </p:txBody>
      </p:sp>
    </p:spTree>
    <p:extLst>
      <p:ext uri="{BB962C8B-B14F-4D97-AF65-F5344CB8AC3E}">
        <p14:creationId xmlns:p14="http://schemas.microsoft.com/office/powerpoint/2010/main" val="249802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259554" cy="2495028"/>
          </a:xfrm>
        </p:spPr>
        <p:txBody>
          <a:bodyPr/>
          <a:lstStyle/>
          <a:p>
            <a:r>
              <a:rPr lang="en-US"/>
              <a:t>Naïve bayes</a:t>
            </a:r>
            <a:br>
              <a:rPr lang="en-US"/>
            </a:br>
            <a:br>
              <a:rPr lang="en-US"/>
            </a:br>
            <a:br>
              <a:rPr lang="en-US"/>
            </a:br>
            <a:endParaRPr lang="en-US"/>
          </a:p>
        </p:txBody>
      </p:sp>
      <p:pic>
        <p:nvPicPr>
          <p:cNvPr id="7" name="Content Placeholder 6">
            <a:extLst>
              <a:ext uri="{FF2B5EF4-FFF2-40B4-BE49-F238E27FC236}">
                <a16:creationId xmlns:a16="http://schemas.microsoft.com/office/drawing/2014/main" id="{5F66C1EB-795F-0DEB-BC0C-DBF80EB068D4}"/>
              </a:ext>
            </a:extLst>
          </p:cNvPr>
          <p:cNvPicPr>
            <a:picLocks noGrp="1" noChangeAspect="1"/>
          </p:cNvPicPr>
          <p:nvPr>
            <p:ph idx="1"/>
          </p:nvPr>
        </p:nvPicPr>
        <p:blipFill>
          <a:blip r:embed="rId3"/>
          <a:stretch>
            <a:fillRect/>
          </a:stretch>
        </p:blipFill>
        <p:spPr>
          <a:xfrm>
            <a:off x="3201441" y="2507226"/>
            <a:ext cx="5431284" cy="3534799"/>
          </a:xfrm>
        </p:spPr>
      </p:pic>
    </p:spTree>
    <p:extLst>
      <p:ext uri="{BB962C8B-B14F-4D97-AF65-F5344CB8AC3E}">
        <p14:creationId xmlns:p14="http://schemas.microsoft.com/office/powerpoint/2010/main" val="295292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a:t>Confusion matrix</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a:p>
        </p:txBody>
      </p:sp>
      <p:pic>
        <p:nvPicPr>
          <p:cNvPr id="9" name="Content Placeholder 8">
            <a:extLst>
              <a:ext uri="{FF2B5EF4-FFF2-40B4-BE49-F238E27FC236}">
                <a16:creationId xmlns:a16="http://schemas.microsoft.com/office/drawing/2014/main" id="{9FACAB8F-D17C-FB16-314E-4D93E82AACA5}"/>
              </a:ext>
            </a:extLst>
          </p:cNvPr>
          <p:cNvPicPr>
            <a:picLocks noGrp="1" noChangeAspect="1"/>
          </p:cNvPicPr>
          <p:nvPr>
            <p:ph sz="half" idx="2"/>
          </p:nvPr>
        </p:nvPicPr>
        <p:blipFill>
          <a:blip r:embed="rId3"/>
          <a:stretch>
            <a:fillRect/>
          </a:stretch>
        </p:blipFill>
        <p:spPr>
          <a:xfrm>
            <a:off x="3687097" y="2303463"/>
            <a:ext cx="5653547" cy="3960812"/>
          </a:xfrm>
        </p:spPr>
      </p:pic>
    </p:spTree>
    <p:extLst>
      <p:ext uri="{BB962C8B-B14F-4D97-AF65-F5344CB8AC3E}">
        <p14:creationId xmlns:p14="http://schemas.microsoft.com/office/powerpoint/2010/main" val="1725875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742029"/>
            <a:ext cx="9832258" cy="2495028"/>
          </a:xfrm>
        </p:spPr>
        <p:txBody>
          <a:bodyPr/>
          <a:lstStyle/>
          <a:p>
            <a:r>
              <a:rPr lang="en-US"/>
              <a:t>Support vector machine</a:t>
            </a:r>
          </a:p>
        </p:txBody>
      </p:sp>
      <p:pic>
        <p:nvPicPr>
          <p:cNvPr id="6" name="Content Placeholder 5">
            <a:extLst>
              <a:ext uri="{FF2B5EF4-FFF2-40B4-BE49-F238E27FC236}">
                <a16:creationId xmlns:a16="http://schemas.microsoft.com/office/drawing/2014/main" id="{02388E2A-A311-9356-20ED-330367F6DD6D}"/>
              </a:ext>
            </a:extLst>
          </p:cNvPr>
          <p:cNvPicPr>
            <a:picLocks noGrp="1" noChangeAspect="1"/>
          </p:cNvPicPr>
          <p:nvPr>
            <p:ph idx="1"/>
          </p:nvPr>
        </p:nvPicPr>
        <p:blipFill>
          <a:blip r:embed="rId3"/>
          <a:stretch>
            <a:fillRect/>
          </a:stretch>
        </p:blipFill>
        <p:spPr>
          <a:xfrm>
            <a:off x="2998838" y="2379406"/>
            <a:ext cx="5643717" cy="3662619"/>
          </a:xfrm>
        </p:spPr>
      </p:pic>
    </p:spTree>
    <p:extLst>
      <p:ext uri="{BB962C8B-B14F-4D97-AF65-F5344CB8AC3E}">
        <p14:creationId xmlns:p14="http://schemas.microsoft.com/office/powerpoint/2010/main" val="2339438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a:t>Confusion matrix</a:t>
            </a:r>
          </a:p>
        </p:txBody>
      </p:sp>
      <p:pic>
        <p:nvPicPr>
          <p:cNvPr id="5" name="Content Placeholder 4">
            <a:extLst>
              <a:ext uri="{FF2B5EF4-FFF2-40B4-BE49-F238E27FC236}">
                <a16:creationId xmlns:a16="http://schemas.microsoft.com/office/drawing/2014/main" id="{0451BFE9-4EB2-E8C0-15CF-E6B4F1FECC20}"/>
              </a:ext>
            </a:extLst>
          </p:cNvPr>
          <p:cNvPicPr>
            <a:picLocks noGrp="1" noChangeAspect="1"/>
          </p:cNvPicPr>
          <p:nvPr>
            <p:ph sz="half" idx="2"/>
          </p:nvPr>
        </p:nvPicPr>
        <p:blipFill>
          <a:blip r:embed="rId3"/>
          <a:stretch>
            <a:fillRect/>
          </a:stretch>
        </p:blipFill>
        <p:spPr>
          <a:xfrm>
            <a:off x="3382296" y="2487561"/>
            <a:ext cx="5987845" cy="3776714"/>
          </a:xfrm>
        </p:spPr>
      </p:pic>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14</a:t>
            </a:fld>
            <a:endParaRPr lang="en-US"/>
          </a:p>
        </p:txBody>
      </p:sp>
    </p:spTree>
    <p:extLst>
      <p:ext uri="{BB962C8B-B14F-4D97-AF65-F5344CB8AC3E}">
        <p14:creationId xmlns:p14="http://schemas.microsoft.com/office/powerpoint/2010/main" val="346365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418176"/>
            <a:ext cx="7843837" cy="1012782"/>
          </a:xfrm>
        </p:spPr>
        <p:txBody>
          <a:bodyPr/>
          <a:lstStyle/>
          <a:p>
            <a:r>
              <a:rPr lang="en-US"/>
              <a:t>NETWORK DATA</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15</a:t>
            </a:fld>
            <a:endParaRPr lang="en-US"/>
          </a:p>
        </p:txBody>
      </p:sp>
      <p:pic>
        <p:nvPicPr>
          <p:cNvPr id="4" name="Picture 3">
            <a:extLst>
              <a:ext uri="{FF2B5EF4-FFF2-40B4-BE49-F238E27FC236}">
                <a16:creationId xmlns:a16="http://schemas.microsoft.com/office/drawing/2014/main" id="{32A76910-BB1D-A93D-7256-9F221C75FD6C}"/>
              </a:ext>
            </a:extLst>
          </p:cNvPr>
          <p:cNvPicPr>
            <a:picLocks noChangeAspect="1"/>
          </p:cNvPicPr>
          <p:nvPr/>
        </p:nvPicPr>
        <p:blipFill>
          <a:blip r:embed="rId3"/>
          <a:stretch>
            <a:fillRect/>
          </a:stretch>
        </p:blipFill>
        <p:spPr>
          <a:xfrm>
            <a:off x="1543664" y="1716293"/>
            <a:ext cx="6215770" cy="4490942"/>
          </a:xfrm>
          <a:prstGeom prst="rect">
            <a:avLst/>
          </a:prstGeom>
        </p:spPr>
      </p:pic>
      <p:sp>
        <p:nvSpPr>
          <p:cNvPr id="9" name="TextBox 8">
            <a:extLst>
              <a:ext uri="{FF2B5EF4-FFF2-40B4-BE49-F238E27FC236}">
                <a16:creationId xmlns:a16="http://schemas.microsoft.com/office/drawing/2014/main" id="{498D28B0-E47E-1DC0-16A2-07BADEA04FEF}"/>
              </a:ext>
            </a:extLst>
          </p:cNvPr>
          <p:cNvSpPr txBox="1"/>
          <p:nvPr/>
        </p:nvSpPr>
        <p:spPr>
          <a:xfrm>
            <a:off x="8684653" y="3415015"/>
            <a:ext cx="3202546" cy="3452811"/>
          </a:xfrm>
          <a:prstGeom prst="rect">
            <a:avLst/>
          </a:prstGeom>
          <a:noFill/>
        </p:spPr>
        <p:txBody>
          <a:bodyPr wrap="square" rtlCol="0">
            <a:spAutoFit/>
          </a:bodyPr>
          <a:lstStyle/>
          <a:p>
            <a:r>
              <a:rPr lang="en-US"/>
              <a:t>Network data refers to data that represents relationships or connections between entities. These entities could be individuals, organizations, computers, web pages, or any other type of object, and the relationships between them can be diverse, including friendships, interactions, transactions, dependencies, or links.</a:t>
            </a:r>
            <a:endParaRPr lang="en-IN"/>
          </a:p>
        </p:txBody>
      </p:sp>
    </p:spTree>
    <p:extLst>
      <p:ext uri="{BB962C8B-B14F-4D97-AF65-F5344CB8AC3E}">
        <p14:creationId xmlns:p14="http://schemas.microsoft.com/office/powerpoint/2010/main" val="3981620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1057274"/>
            <a:ext cx="9875463" cy="999746"/>
          </a:xfrm>
        </p:spPr>
        <p:txBody>
          <a:bodyPr/>
          <a:lstStyle/>
          <a:p>
            <a:r>
              <a:rPr lang="en-US"/>
              <a:t>GRAPH CONVOLUTION NETWORK</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16</a:t>
            </a:fld>
            <a:endParaRPr lang="en-US"/>
          </a:p>
        </p:txBody>
      </p:sp>
      <p:pic>
        <p:nvPicPr>
          <p:cNvPr id="8" name="Content Placeholder 7">
            <a:extLst>
              <a:ext uri="{FF2B5EF4-FFF2-40B4-BE49-F238E27FC236}">
                <a16:creationId xmlns:a16="http://schemas.microsoft.com/office/drawing/2014/main" id="{BE97AD8C-9AB4-190C-4A0A-C7AAE57564C1}"/>
              </a:ext>
            </a:extLst>
          </p:cNvPr>
          <p:cNvPicPr>
            <a:picLocks noGrp="1" noChangeAspect="1"/>
          </p:cNvPicPr>
          <p:nvPr>
            <p:ph sz="half" idx="2"/>
          </p:nvPr>
        </p:nvPicPr>
        <p:blipFill>
          <a:blip r:embed="rId3"/>
          <a:stretch>
            <a:fillRect/>
          </a:stretch>
        </p:blipFill>
        <p:spPr>
          <a:xfrm>
            <a:off x="2246003" y="3473914"/>
            <a:ext cx="5570642" cy="2966215"/>
          </a:xfrm>
        </p:spPr>
      </p:pic>
      <p:sp>
        <p:nvSpPr>
          <p:cNvPr id="9" name="TextBox 8">
            <a:extLst>
              <a:ext uri="{FF2B5EF4-FFF2-40B4-BE49-F238E27FC236}">
                <a16:creationId xmlns:a16="http://schemas.microsoft.com/office/drawing/2014/main" id="{368A6021-D905-E2A2-EA24-B9C8B70D408F}"/>
              </a:ext>
            </a:extLst>
          </p:cNvPr>
          <p:cNvSpPr txBox="1"/>
          <p:nvPr/>
        </p:nvSpPr>
        <p:spPr>
          <a:xfrm>
            <a:off x="1347019" y="2133600"/>
            <a:ext cx="8996516" cy="1200329"/>
          </a:xfrm>
          <a:prstGeom prst="rect">
            <a:avLst/>
          </a:prstGeom>
          <a:noFill/>
        </p:spPr>
        <p:txBody>
          <a:bodyPr wrap="square" rtlCol="0">
            <a:spAutoFit/>
          </a:bodyPr>
          <a:lstStyle/>
          <a:p>
            <a:r>
              <a:rPr lang="en-US"/>
              <a:t>Graph Convolutional Networks (GCNs) are a class of neural networks designed to operate on graph-structured data, allowing for the integration of both node features and graph topology. By performing message passing between neighboring nodes in the graph, GCNs can effectively capture complex relationships and dependencies present in the data.</a:t>
            </a:r>
            <a:endParaRPr lang="en-IN"/>
          </a:p>
        </p:txBody>
      </p:sp>
    </p:spTree>
    <p:extLst>
      <p:ext uri="{BB962C8B-B14F-4D97-AF65-F5344CB8AC3E}">
        <p14:creationId xmlns:p14="http://schemas.microsoft.com/office/powerpoint/2010/main" val="193218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a:t>Thank </a:t>
            </a:r>
            <a:br>
              <a:rPr lang="en-US"/>
            </a:br>
            <a:r>
              <a:rPr lang="en-US"/>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endParaRPr lang="en-US"/>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720576"/>
            <a:ext cx="7965461" cy="994164"/>
          </a:xfrm>
        </p:spPr>
        <p:txBody>
          <a:bodyPr/>
          <a:lstStyle/>
          <a:p>
            <a:r>
              <a:rPr lang="en-US"/>
              <a:t>objective</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430849"/>
            <a:ext cx="7965460" cy="3497698"/>
          </a:xfrm>
        </p:spPr>
        <p:txBody>
          <a:bodyPr vert="horz" lIns="91440" tIns="0" rIns="91440" bIns="0" rtlCol="0" anchor="t">
            <a:normAutofit lnSpcReduction="10000"/>
          </a:bodyPr>
          <a:lstStyle/>
          <a:p>
            <a:pPr marL="342900" indent="-342900"/>
            <a:r>
              <a:rPr lang="en-US">
                <a:latin typeface="Arial Narrow"/>
              </a:rPr>
              <a:t> </a:t>
            </a:r>
            <a:r>
              <a:rPr lang="en-US" sz="2400">
                <a:latin typeface="Arial Narrow"/>
              </a:rPr>
              <a:t>To provide an overview of our analysis of content stroke prediction using graph-based machine learning techniques. </a:t>
            </a:r>
            <a:endParaRPr lang="en-US" sz="2400">
              <a:latin typeface="Arial Narrow" panose="020B0606020202030204" pitchFamily="34" charset="0"/>
            </a:endParaRPr>
          </a:p>
          <a:p>
            <a:pPr marL="342900" indent="-342900"/>
            <a:r>
              <a:rPr lang="en-US" sz="2400">
                <a:latin typeface="Arial Narrow"/>
              </a:rPr>
              <a:t>Discuss the dataset used, visualize the graph data, introduce the machine learning models employed, analyze centralities in the content graph, and explore the application of Graph Convolutional Networks (GCNs) in stroke prediction. </a:t>
            </a:r>
            <a:endParaRPr lang="en-US" sz="2400">
              <a:latin typeface="Arial Narrow" panose="020B0606020202030204" pitchFamily="34" charset="0"/>
            </a:endParaRPr>
          </a:p>
          <a:p>
            <a:pPr marL="342900" indent="-342900">
              <a:buFont typeface="Arial" panose="020B0604020202020204" pitchFamily="34" charset="0"/>
              <a:buChar char="•"/>
            </a:pPr>
            <a:r>
              <a:rPr lang="en-US" sz="2400">
                <a:latin typeface="Arial Narrow"/>
              </a:rPr>
              <a:t>To convey our findings and insights regarding effective methods for content stroke prediction leveraging graph structures and machine learning algorithms.</a:t>
            </a:r>
          </a:p>
          <a:p>
            <a:pPr marL="0" indent="0">
              <a:buNone/>
            </a:pPr>
            <a:endParaRPr lang="en-US">
              <a:latin typeface="Arial Narrow" panose="020B0606020202030204" pitchFamily="34" charset="0"/>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a:p>
        </p:txBody>
      </p:sp>
    </p:spTree>
    <p:extLst>
      <p:ext uri="{BB962C8B-B14F-4D97-AF65-F5344CB8AC3E}">
        <p14:creationId xmlns:p14="http://schemas.microsoft.com/office/powerpoint/2010/main" val="68568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0" y="260860"/>
            <a:ext cx="10511627" cy="1012785"/>
          </a:xfrm>
        </p:spPr>
        <p:txBody>
          <a:bodyPr/>
          <a:lstStyle/>
          <a:p>
            <a:r>
              <a:rPr lang="en-US"/>
              <a:t>Stroke dataset</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a:p>
        </p:txBody>
      </p:sp>
      <p:graphicFrame>
        <p:nvGraphicFramePr>
          <p:cNvPr id="10" name="Content Placeholder 9">
            <a:extLst>
              <a:ext uri="{FF2B5EF4-FFF2-40B4-BE49-F238E27FC236}">
                <a16:creationId xmlns:a16="http://schemas.microsoft.com/office/drawing/2014/main" id="{FE1C1E93-989D-08E7-6970-0C52EF4CD661}"/>
              </a:ext>
            </a:extLst>
          </p:cNvPr>
          <p:cNvGraphicFramePr>
            <a:graphicFrameLocks noGrp="1"/>
          </p:cNvGraphicFramePr>
          <p:nvPr>
            <p:ph sz="quarter" idx="4"/>
            <p:extLst>
              <p:ext uri="{D42A27DB-BD31-4B8C-83A1-F6EECF244321}">
                <p14:modId xmlns:p14="http://schemas.microsoft.com/office/powerpoint/2010/main" val="4237201363"/>
              </p:ext>
            </p:extLst>
          </p:nvPr>
        </p:nvGraphicFramePr>
        <p:xfrm>
          <a:off x="816077" y="1750142"/>
          <a:ext cx="10609950" cy="4520563"/>
        </p:xfrm>
        <a:graphic>
          <a:graphicData uri="http://schemas.openxmlformats.org/drawingml/2006/table">
            <a:tbl>
              <a:tblPr/>
              <a:tblGrid>
                <a:gridCol w="816150">
                  <a:extLst>
                    <a:ext uri="{9D8B030D-6E8A-4147-A177-3AD203B41FA5}">
                      <a16:colId xmlns:a16="http://schemas.microsoft.com/office/drawing/2014/main" val="1640655087"/>
                    </a:ext>
                  </a:extLst>
                </a:gridCol>
                <a:gridCol w="816150">
                  <a:extLst>
                    <a:ext uri="{9D8B030D-6E8A-4147-A177-3AD203B41FA5}">
                      <a16:colId xmlns:a16="http://schemas.microsoft.com/office/drawing/2014/main" val="3426405749"/>
                    </a:ext>
                  </a:extLst>
                </a:gridCol>
                <a:gridCol w="816150">
                  <a:extLst>
                    <a:ext uri="{9D8B030D-6E8A-4147-A177-3AD203B41FA5}">
                      <a16:colId xmlns:a16="http://schemas.microsoft.com/office/drawing/2014/main" val="1172484340"/>
                    </a:ext>
                  </a:extLst>
                </a:gridCol>
                <a:gridCol w="816150">
                  <a:extLst>
                    <a:ext uri="{9D8B030D-6E8A-4147-A177-3AD203B41FA5}">
                      <a16:colId xmlns:a16="http://schemas.microsoft.com/office/drawing/2014/main" val="4240404838"/>
                    </a:ext>
                  </a:extLst>
                </a:gridCol>
                <a:gridCol w="816150">
                  <a:extLst>
                    <a:ext uri="{9D8B030D-6E8A-4147-A177-3AD203B41FA5}">
                      <a16:colId xmlns:a16="http://schemas.microsoft.com/office/drawing/2014/main" val="2879215762"/>
                    </a:ext>
                  </a:extLst>
                </a:gridCol>
                <a:gridCol w="816150">
                  <a:extLst>
                    <a:ext uri="{9D8B030D-6E8A-4147-A177-3AD203B41FA5}">
                      <a16:colId xmlns:a16="http://schemas.microsoft.com/office/drawing/2014/main" val="1941826462"/>
                    </a:ext>
                  </a:extLst>
                </a:gridCol>
                <a:gridCol w="816150">
                  <a:extLst>
                    <a:ext uri="{9D8B030D-6E8A-4147-A177-3AD203B41FA5}">
                      <a16:colId xmlns:a16="http://schemas.microsoft.com/office/drawing/2014/main" val="2770537017"/>
                    </a:ext>
                  </a:extLst>
                </a:gridCol>
                <a:gridCol w="816150">
                  <a:extLst>
                    <a:ext uri="{9D8B030D-6E8A-4147-A177-3AD203B41FA5}">
                      <a16:colId xmlns:a16="http://schemas.microsoft.com/office/drawing/2014/main" val="3733097418"/>
                    </a:ext>
                  </a:extLst>
                </a:gridCol>
                <a:gridCol w="816150">
                  <a:extLst>
                    <a:ext uri="{9D8B030D-6E8A-4147-A177-3AD203B41FA5}">
                      <a16:colId xmlns:a16="http://schemas.microsoft.com/office/drawing/2014/main" val="2444636923"/>
                    </a:ext>
                  </a:extLst>
                </a:gridCol>
                <a:gridCol w="816150">
                  <a:extLst>
                    <a:ext uri="{9D8B030D-6E8A-4147-A177-3AD203B41FA5}">
                      <a16:colId xmlns:a16="http://schemas.microsoft.com/office/drawing/2014/main" val="1740540364"/>
                    </a:ext>
                  </a:extLst>
                </a:gridCol>
                <a:gridCol w="816150">
                  <a:extLst>
                    <a:ext uri="{9D8B030D-6E8A-4147-A177-3AD203B41FA5}">
                      <a16:colId xmlns:a16="http://schemas.microsoft.com/office/drawing/2014/main" val="893555671"/>
                    </a:ext>
                  </a:extLst>
                </a:gridCol>
                <a:gridCol w="816150">
                  <a:extLst>
                    <a:ext uri="{9D8B030D-6E8A-4147-A177-3AD203B41FA5}">
                      <a16:colId xmlns:a16="http://schemas.microsoft.com/office/drawing/2014/main" val="1634977612"/>
                    </a:ext>
                  </a:extLst>
                </a:gridCol>
                <a:gridCol w="816150">
                  <a:extLst>
                    <a:ext uri="{9D8B030D-6E8A-4147-A177-3AD203B41FA5}">
                      <a16:colId xmlns:a16="http://schemas.microsoft.com/office/drawing/2014/main" val="859509567"/>
                    </a:ext>
                  </a:extLst>
                </a:gridCol>
              </a:tblGrid>
              <a:tr h="753427">
                <a:tc>
                  <a:txBody>
                    <a:bodyPr/>
                    <a:lstStyle/>
                    <a:p>
                      <a:pPr algn="r" fontAlgn="ctr"/>
                      <a:br>
                        <a:rPr lang="en-IN" sz="1300" b="1">
                          <a:effectLst/>
                        </a:rPr>
                      </a:br>
                      <a:r>
                        <a:rPr lang="en-IN" sz="1300" b="1">
                          <a:effectLst/>
                        </a:rPr>
                        <a:t>   id</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gender</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age</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hypertension</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heart_disease</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ever_married</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work_type</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Residence_type</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avg_glucose_level</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bmi</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smoking_status</a:t>
                      </a:r>
                    </a:p>
                  </a:txBody>
                  <a:tcPr marL="65802" marR="65802" marT="32901" marB="32901" anchor="ctr">
                    <a:lnL>
                      <a:noFill/>
                    </a:lnL>
                    <a:lnR>
                      <a:noFill/>
                    </a:lnR>
                    <a:lnT>
                      <a:noFill/>
                    </a:lnT>
                    <a:lnB>
                      <a:noFill/>
                    </a:lnB>
                    <a:solidFill>
                      <a:srgbClr val="FFFFFF"/>
                    </a:solidFill>
                  </a:tcPr>
                </a:tc>
                <a:tc>
                  <a:txBody>
                    <a:bodyPr/>
                    <a:lstStyle/>
                    <a:p>
                      <a:pPr algn="r" fontAlgn="ctr"/>
                      <a:r>
                        <a:rPr lang="en-IN" sz="1300" b="1">
                          <a:effectLst/>
                        </a:rPr>
                        <a:t>stroke</a:t>
                      </a:r>
                    </a:p>
                  </a:txBody>
                  <a:tcPr marL="65802" marR="65802" marT="32901" marB="32901" anchor="ctr">
                    <a:lnL>
                      <a:noFill/>
                    </a:lnL>
                    <a:lnR>
                      <a:noFill/>
                    </a:lnR>
                    <a:lnT>
                      <a:noFill/>
                    </a:lnT>
                    <a:lnB>
                      <a:noFill/>
                    </a:lnB>
                    <a:solidFill>
                      <a:srgbClr val="FFFFFF"/>
                    </a:solidFill>
                  </a:tcPr>
                </a:tc>
                <a:tc>
                  <a:txBody>
                    <a:bodyPr/>
                    <a:lstStyle/>
                    <a:p>
                      <a:endParaRPr lang="en-IN" sz="1300"/>
                    </a:p>
                  </a:txBody>
                  <a:tcPr marL="65802" marR="65802" marT="32901" marB="32901">
                    <a:lnL>
                      <a:noFill/>
                    </a:lnL>
                  </a:tcPr>
                </a:tc>
                <a:extLst>
                  <a:ext uri="{0D108BD9-81ED-4DB2-BD59-A6C34878D82A}">
                    <a16:rowId xmlns:a16="http://schemas.microsoft.com/office/drawing/2014/main" val="1442580574"/>
                  </a:ext>
                </a:extLst>
              </a:tr>
              <a:tr h="979537">
                <a:tc>
                  <a:txBody>
                    <a:bodyPr/>
                    <a:lstStyle/>
                    <a:p>
                      <a:pPr algn="r" fontAlgn="ctr"/>
                      <a:r>
                        <a:rPr lang="en-IN" sz="1300" b="1">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9046</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Male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67.0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Yes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Private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Urban</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228.69</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36.6</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formerly smoked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B>
                      <a:noFill/>
                    </a:lnB>
                    <a:solidFill>
                      <a:srgbClr val="FFFFFF"/>
                    </a:solidFill>
                  </a:tcPr>
                </a:tc>
                <a:extLst>
                  <a:ext uri="{0D108BD9-81ED-4DB2-BD59-A6C34878D82A}">
                    <a16:rowId xmlns:a16="http://schemas.microsoft.com/office/drawing/2014/main" val="3297582927"/>
                  </a:ext>
                </a:extLst>
              </a:tr>
              <a:tr h="753427">
                <a:tc>
                  <a:txBody>
                    <a:bodyPr/>
                    <a:lstStyle/>
                    <a:p>
                      <a:pPr algn="r" fontAlgn="ctr"/>
                      <a:r>
                        <a:rPr lang="en-IN" sz="1300" b="1">
                          <a:effectLst/>
                        </a:rPr>
                        <a:t>1</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51676</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Female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61.0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Yes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Self-employed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Rural</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202.21</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NaN</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never smoked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extLst>
                  <a:ext uri="{0D108BD9-81ED-4DB2-BD59-A6C34878D82A}">
                    <a16:rowId xmlns:a16="http://schemas.microsoft.com/office/drawing/2014/main" val="251272798"/>
                  </a:ext>
                </a:extLst>
              </a:tr>
              <a:tr h="753427">
                <a:tc>
                  <a:txBody>
                    <a:bodyPr/>
                    <a:lstStyle/>
                    <a:p>
                      <a:pPr algn="r" fontAlgn="ctr"/>
                      <a:r>
                        <a:rPr lang="en-IN" sz="1300" b="1">
                          <a:effectLst/>
                        </a:rPr>
                        <a:t>2</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31112</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Male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80.0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Yes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Private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Rural</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105.92</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32.5</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never smoked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extLst>
                  <a:ext uri="{0D108BD9-81ED-4DB2-BD59-A6C34878D82A}">
                    <a16:rowId xmlns:a16="http://schemas.microsoft.com/office/drawing/2014/main" val="2449380285"/>
                  </a:ext>
                </a:extLst>
              </a:tr>
              <a:tr h="527318">
                <a:tc>
                  <a:txBody>
                    <a:bodyPr/>
                    <a:lstStyle/>
                    <a:p>
                      <a:pPr algn="r" fontAlgn="ctr"/>
                      <a:r>
                        <a:rPr lang="en-IN" sz="1300" b="1">
                          <a:effectLst/>
                        </a:rPr>
                        <a:t>3</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60182</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Female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49.0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Yes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Private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Urban</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171.23</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34.4</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smokes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extLst>
                  <a:ext uri="{0D108BD9-81ED-4DB2-BD59-A6C34878D82A}">
                    <a16:rowId xmlns:a16="http://schemas.microsoft.com/office/drawing/2014/main" val="1472098566"/>
                  </a:ext>
                </a:extLst>
              </a:tr>
              <a:tr h="753427">
                <a:tc>
                  <a:txBody>
                    <a:bodyPr/>
                    <a:lstStyle/>
                    <a:p>
                      <a:pPr algn="r" fontAlgn="ctr"/>
                      <a:r>
                        <a:rPr lang="en-IN" sz="1300" b="1">
                          <a:effectLst/>
                        </a:rPr>
                        <a:t>4</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1665</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Female</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79.0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Yes</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Self-employed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Rural</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174.12</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24.0</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never smoked</a:t>
                      </a:r>
                    </a:p>
                  </a:txBody>
                  <a:tcPr marL="65802" marR="65802" marT="32901" marB="32901" anchor="ctr">
                    <a:lnL>
                      <a:noFill/>
                    </a:lnL>
                    <a:lnR>
                      <a:noFill/>
                    </a:lnR>
                    <a:lnT>
                      <a:noFill/>
                    </a:lnT>
                    <a:lnB>
                      <a:noFill/>
                    </a:lnB>
                    <a:solidFill>
                      <a:srgbClr val="FFFFFF"/>
                    </a:solidFill>
                  </a:tcPr>
                </a:tc>
                <a:tc>
                  <a:txBody>
                    <a:bodyPr/>
                    <a:lstStyle/>
                    <a:p>
                      <a:pPr algn="r" fontAlgn="ctr"/>
                      <a:r>
                        <a:rPr lang="en-IN" sz="1300">
                          <a:effectLst/>
                        </a:rPr>
                        <a:t>1</a:t>
                      </a:r>
                    </a:p>
                  </a:txBody>
                  <a:tcPr marL="65802" marR="65802" marT="32901" marB="32901" anchor="ctr">
                    <a:lnL>
                      <a:noFill/>
                    </a:lnL>
                    <a:lnR>
                      <a:noFill/>
                    </a:lnR>
                    <a:lnT>
                      <a:noFill/>
                    </a:lnT>
                    <a:lnB>
                      <a:noFill/>
                    </a:lnB>
                    <a:solidFill>
                      <a:srgbClr val="FFFFFF"/>
                    </a:solidFill>
                  </a:tcPr>
                </a:tc>
                <a:extLst>
                  <a:ext uri="{0D108BD9-81ED-4DB2-BD59-A6C34878D82A}">
                    <a16:rowId xmlns:a16="http://schemas.microsoft.com/office/drawing/2014/main" val="4025614036"/>
                  </a:ext>
                </a:extLst>
              </a:tr>
            </a:tbl>
          </a:graphicData>
        </a:graphic>
      </p:graphicFrame>
    </p:spTree>
    <p:extLst>
      <p:ext uri="{BB962C8B-B14F-4D97-AF65-F5344CB8AC3E}">
        <p14:creationId xmlns:p14="http://schemas.microsoft.com/office/powerpoint/2010/main" val="374802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71761"/>
            <a:ext cx="6583680" cy="1531357"/>
          </a:xfrm>
        </p:spPr>
        <p:txBody>
          <a:bodyPr/>
          <a:lstStyle/>
          <a:p>
            <a:r>
              <a:rPr lang="en-US"/>
              <a:t>DATA OVERVIEW</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1635104"/>
            <a:ext cx="10599174" cy="4441232"/>
          </a:xfrm>
        </p:spPr>
        <p:txBody>
          <a:bodyPr>
            <a:normAutofit lnSpcReduction="10000"/>
          </a:bodyPr>
          <a:lstStyle/>
          <a:p>
            <a:pPr marL="342900" indent="-342900">
              <a:buFont typeface="Arial" panose="020B0604020202020204" pitchFamily="34" charset="0"/>
              <a:buChar char="•"/>
            </a:pPr>
            <a:r>
              <a:rPr lang="en-US" sz="1800" b="1">
                <a:latin typeface="Arial Narrow" panose="020B0606020202030204" pitchFamily="34" charset="0"/>
              </a:rPr>
              <a:t>Dataset size </a:t>
            </a:r>
            <a:r>
              <a:rPr lang="en-US" sz="1800">
                <a:latin typeface="Arial Narrow" panose="020B0606020202030204" pitchFamily="34" charset="0"/>
              </a:rPr>
              <a:t>: 5110 rows × 12 columns.</a:t>
            </a:r>
          </a:p>
          <a:p>
            <a:pPr marL="342900" indent="-342900">
              <a:buFont typeface="Arial" panose="020B0604020202020204" pitchFamily="34" charset="0"/>
              <a:buChar char="•"/>
            </a:pPr>
            <a:r>
              <a:rPr lang="en-US" sz="1800" b="1">
                <a:latin typeface="Arial Narrow" panose="020B0606020202030204" pitchFamily="34" charset="0"/>
              </a:rPr>
              <a:t>Features: </a:t>
            </a:r>
            <a:r>
              <a:rPr lang="en-US" sz="1800">
                <a:latin typeface="Arial Narrow" panose="020B0606020202030204" pitchFamily="34" charset="0"/>
              </a:rPr>
              <a:t>id,gender,age,hyoertension,heart_disease,ever_married,work_type,residence_type,avg_glucose_level,bmi,smoking_status,stroke.</a:t>
            </a:r>
          </a:p>
          <a:p>
            <a:pPr marL="342900" indent="-342900">
              <a:buFont typeface="Arial" panose="020B0604020202020204" pitchFamily="34" charset="0"/>
              <a:buChar char="•"/>
            </a:pPr>
            <a:r>
              <a:rPr lang="en-US" sz="1800" b="1">
                <a:latin typeface="Arial Narrow" panose="020B0606020202030204" pitchFamily="34" charset="0"/>
              </a:rPr>
              <a:t>Missing Values </a:t>
            </a:r>
            <a:r>
              <a:rPr lang="en-US" sz="1800">
                <a:latin typeface="Arial Narrow" panose="020B0606020202030204" pitchFamily="34" charset="0"/>
              </a:rPr>
              <a:t>:</a:t>
            </a:r>
          </a:p>
          <a:p>
            <a:pPr marL="342900" indent="-342900">
              <a:buFont typeface="Arial" panose="020B0604020202020204" pitchFamily="34" charset="0"/>
              <a:buChar char="•"/>
            </a:pPr>
            <a:r>
              <a:rPr lang="en-US" sz="1800">
                <a:latin typeface="Arial Narrow" panose="020B0606020202030204" pitchFamily="34" charset="0"/>
              </a:rPr>
              <a:t>There are two variables that contain missing values. First, '</a:t>
            </a:r>
            <a:r>
              <a:rPr lang="en-US" sz="1800" err="1">
                <a:latin typeface="Arial Narrow" panose="020B0606020202030204" pitchFamily="34" charset="0"/>
              </a:rPr>
              <a:t>bmi</a:t>
            </a:r>
            <a:r>
              <a:rPr lang="en-US" sz="1800">
                <a:latin typeface="Arial Narrow" panose="020B0606020202030204" pitchFamily="34" charset="0"/>
              </a:rPr>
              <a:t>' that accounts for 3.37% of </a:t>
            </a:r>
            <a:r>
              <a:rPr lang="en-US" sz="1800" err="1">
                <a:latin typeface="Arial Narrow" panose="020B0606020202030204" pitchFamily="34" charset="0"/>
              </a:rPr>
              <a:t>overal</a:t>
            </a:r>
            <a:r>
              <a:rPr lang="en-US" sz="1800">
                <a:latin typeface="Arial Narrow" panose="020B0606020202030204" pitchFamily="34" charset="0"/>
              </a:rPr>
              <a:t> samples; second, '</a:t>
            </a:r>
            <a:r>
              <a:rPr lang="en-US" sz="1800" err="1">
                <a:latin typeface="Arial Narrow" panose="020B0606020202030204" pitchFamily="34" charset="0"/>
              </a:rPr>
              <a:t>smoking_status</a:t>
            </a:r>
            <a:r>
              <a:rPr lang="en-US" sz="1800">
                <a:latin typeface="Arial Narrow" panose="020B0606020202030204" pitchFamily="34" charset="0"/>
              </a:rPr>
              <a:t>' that accounts for 30.63% of overall samples. To handle these missing values, we will remove the samples from all the variables associated with the indices of missing values in '</a:t>
            </a:r>
            <a:r>
              <a:rPr lang="en-US" sz="1800" err="1">
                <a:latin typeface="Arial Narrow" panose="020B0606020202030204" pitchFamily="34" charset="0"/>
              </a:rPr>
              <a:t>smoking_status</a:t>
            </a:r>
            <a:r>
              <a:rPr lang="en-US" sz="1800">
                <a:latin typeface="Arial Narrow" panose="020B0606020202030204" pitchFamily="34" charset="0"/>
              </a:rPr>
              <a:t>'. For missing values in '</a:t>
            </a:r>
            <a:r>
              <a:rPr lang="en-US" sz="1800" err="1">
                <a:latin typeface="Arial Narrow" panose="020B0606020202030204" pitchFamily="34" charset="0"/>
              </a:rPr>
              <a:t>bmi</a:t>
            </a:r>
            <a:r>
              <a:rPr lang="en-US" sz="1800">
                <a:latin typeface="Arial Narrow" panose="020B0606020202030204" pitchFamily="34" charset="0"/>
              </a:rPr>
              <a:t>' variable, we will replace them with the average of '</a:t>
            </a:r>
            <a:r>
              <a:rPr lang="en-US" sz="1800" err="1">
                <a:latin typeface="Arial Narrow" panose="020B0606020202030204" pitchFamily="34" charset="0"/>
              </a:rPr>
              <a:t>bmi</a:t>
            </a:r>
            <a:r>
              <a:rPr lang="en-US" sz="1800">
                <a:latin typeface="Arial Narrow" panose="020B0606020202030204" pitchFamily="34" charset="0"/>
              </a:rPr>
              <a:t>' values.</a:t>
            </a:r>
          </a:p>
          <a:p>
            <a:pPr marL="342900" indent="-342900">
              <a:buFont typeface="Arial" panose="020B0604020202020204" pitchFamily="34" charset="0"/>
              <a:buChar char="•"/>
            </a:pPr>
            <a:r>
              <a:rPr lang="en-US" sz="1800" b="1">
                <a:latin typeface="Arial Narrow" panose="020B0606020202030204" pitchFamily="34" charset="0"/>
              </a:rPr>
              <a:t>Preprocessing steps:</a:t>
            </a:r>
          </a:p>
          <a:p>
            <a:r>
              <a:rPr lang="en-US" sz="1800">
                <a:latin typeface="Arial Narrow" panose="020B0606020202030204" pitchFamily="34" charset="0"/>
              </a:rPr>
              <a:t>        The steps include data cleaning, normalization, encoding categorical variables</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4</a:t>
            </a:fld>
            <a:endParaRPr lang="en-US"/>
          </a:p>
        </p:txBody>
      </p:sp>
    </p:spTree>
    <p:extLst>
      <p:ext uri="{BB962C8B-B14F-4D97-AF65-F5344CB8AC3E}">
        <p14:creationId xmlns:p14="http://schemas.microsoft.com/office/powerpoint/2010/main" val="391321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364809" y="1057274"/>
            <a:ext cx="7043617" cy="2520217"/>
          </a:xfrm>
        </p:spPr>
        <p:txBody>
          <a:bodyPr/>
          <a:lstStyle/>
          <a:p>
            <a:r>
              <a:rPr lang="en-US"/>
              <a:t>Graph centralities</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5</a:t>
            </a:fld>
            <a:endParaRPr lang="en-US"/>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364808" y="3808750"/>
            <a:ext cx="7043618" cy="2233233"/>
          </a:xfrm>
        </p:spPr>
        <p:txBody>
          <a:bodyPr/>
          <a:lstStyle/>
          <a:p>
            <a:pPr marL="342900" indent="-342900">
              <a:buFont typeface="Arial" panose="020B0604020202020204" pitchFamily="34" charset="0"/>
              <a:buChar char="•"/>
            </a:pPr>
            <a:r>
              <a:rPr lang="en-US"/>
              <a:t>Degree centrality</a:t>
            </a:r>
          </a:p>
          <a:p>
            <a:pPr marL="342900" indent="-342900">
              <a:buFont typeface="Arial" panose="020B0604020202020204" pitchFamily="34" charset="0"/>
              <a:buChar char="•"/>
            </a:pPr>
            <a:r>
              <a:rPr lang="en-US"/>
              <a:t>Betweenness centrality</a:t>
            </a:r>
          </a:p>
          <a:p>
            <a:pPr marL="342900" indent="-342900">
              <a:buFont typeface="Arial" panose="020B0604020202020204" pitchFamily="34" charset="0"/>
              <a:buChar char="•"/>
            </a:pPr>
            <a:r>
              <a:rPr lang="en-US"/>
              <a:t>Closeness centrality</a:t>
            </a:r>
          </a:p>
          <a:p>
            <a:pPr marL="342900" indent="-342900">
              <a:buFont typeface="Arial" panose="020B0604020202020204" pitchFamily="34" charset="0"/>
              <a:buChar char="•"/>
            </a:pPr>
            <a:r>
              <a:rPr lang="en-US"/>
              <a:t>Eigenvector centrality</a:t>
            </a:r>
          </a:p>
        </p:txBody>
      </p:sp>
    </p:spTree>
    <p:extLst>
      <p:ext uri="{BB962C8B-B14F-4D97-AF65-F5344CB8AC3E}">
        <p14:creationId xmlns:p14="http://schemas.microsoft.com/office/powerpoint/2010/main" val="1131718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274197"/>
            <a:ext cx="7796464" cy="1222385"/>
          </a:xfrm>
        </p:spPr>
        <p:txBody>
          <a:bodyPr/>
          <a:lstStyle/>
          <a:p>
            <a:r>
              <a:rPr lang="en-US"/>
              <a:t>Degree centrality</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a:p>
        </p:txBody>
      </p:sp>
      <p:pic>
        <p:nvPicPr>
          <p:cNvPr id="4" name="Content Placeholder 3">
            <a:extLst>
              <a:ext uri="{FF2B5EF4-FFF2-40B4-BE49-F238E27FC236}">
                <a16:creationId xmlns:a16="http://schemas.microsoft.com/office/drawing/2014/main" id="{3845C39A-586E-CDB6-0DD9-02622A1E3EAB}"/>
              </a:ext>
            </a:extLst>
          </p:cNvPr>
          <p:cNvPicPr>
            <a:picLocks noGrp="1" noChangeAspect="1"/>
          </p:cNvPicPr>
          <p:nvPr>
            <p:ph sz="half" idx="2"/>
          </p:nvPr>
        </p:nvPicPr>
        <p:blipFill>
          <a:blip r:embed="rId3"/>
          <a:stretch>
            <a:fillRect/>
          </a:stretch>
        </p:blipFill>
        <p:spPr>
          <a:xfrm>
            <a:off x="1189702" y="1667671"/>
            <a:ext cx="7502013" cy="4916132"/>
          </a:xfrm>
          <a:prstGeom prst="rect">
            <a:avLst/>
          </a:prstGeom>
        </p:spPr>
      </p:pic>
      <p:pic>
        <p:nvPicPr>
          <p:cNvPr id="6" name="Picture 5">
            <a:extLst>
              <a:ext uri="{FF2B5EF4-FFF2-40B4-BE49-F238E27FC236}">
                <a16:creationId xmlns:a16="http://schemas.microsoft.com/office/drawing/2014/main" id="{3140B3F3-4C62-5C5D-7702-5A18CAF4B370}"/>
              </a:ext>
            </a:extLst>
          </p:cNvPr>
          <p:cNvPicPr>
            <a:picLocks noChangeAspect="1"/>
          </p:cNvPicPr>
          <p:nvPr/>
        </p:nvPicPr>
        <p:blipFill>
          <a:blip r:embed="rId4"/>
          <a:stretch>
            <a:fillRect/>
          </a:stretch>
        </p:blipFill>
        <p:spPr>
          <a:xfrm>
            <a:off x="8154358" y="3108426"/>
            <a:ext cx="3886742" cy="1467055"/>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611431"/>
            <a:ext cx="7631709" cy="1091627"/>
          </a:xfrm>
        </p:spPr>
        <p:txBody>
          <a:bodyPr/>
          <a:lstStyle/>
          <a:p>
            <a:r>
              <a:rPr lang="en-US"/>
              <a:t>Betweenness centrality</a:t>
            </a:r>
          </a:p>
        </p:txBody>
      </p:sp>
      <p:sp>
        <p:nvSpPr>
          <p:cNvPr id="13" name="Content Placeholder 5">
            <a:extLst>
              <a:ext uri="{FF2B5EF4-FFF2-40B4-BE49-F238E27FC236}">
                <a16:creationId xmlns:a16="http://schemas.microsoft.com/office/drawing/2014/main" id="{58AC0C8B-8A7A-9FAE-2D0F-4D1C3A8C3FA5}"/>
              </a:ext>
            </a:extLst>
          </p:cNvPr>
          <p:cNvSpPr>
            <a:spLocks noGrp="1"/>
          </p:cNvSpPr>
          <p:nvPr>
            <p:ph sz="half" idx="1"/>
          </p:nvPr>
        </p:nvSpPr>
        <p:spPr>
          <a:xfrm>
            <a:off x="4781550" y="2303463"/>
            <a:ext cx="3763963" cy="4143375"/>
          </a:xfrm>
        </p:spPr>
        <p:txBody>
          <a:bodyPr/>
          <a:lstStyle/>
          <a:p>
            <a:endParaRPr lang="en-US"/>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7</a:t>
            </a:fld>
            <a:endParaRPr lang="en-US"/>
          </a:p>
        </p:txBody>
      </p:sp>
      <p:sp>
        <p:nvSpPr>
          <p:cNvPr id="5" name="Picture Placeholder 4">
            <a:extLst>
              <a:ext uri="{FF2B5EF4-FFF2-40B4-BE49-F238E27FC236}">
                <a16:creationId xmlns:a16="http://schemas.microsoft.com/office/drawing/2014/main" id="{0E730CC7-0D1A-04F8-AF40-5DEF854461E2}"/>
              </a:ext>
            </a:extLst>
          </p:cNvPr>
          <p:cNvSpPr>
            <a:spLocks noGrp="1"/>
          </p:cNvSpPr>
          <p:nvPr>
            <p:ph type="pic" sz="quarter" idx="14"/>
          </p:nvPr>
        </p:nvSpPr>
        <p:spPr/>
      </p:sp>
      <p:pic>
        <p:nvPicPr>
          <p:cNvPr id="1026" name="Picture 2">
            <a:extLst>
              <a:ext uri="{FF2B5EF4-FFF2-40B4-BE49-F238E27FC236}">
                <a16:creationId xmlns:a16="http://schemas.microsoft.com/office/drawing/2014/main" id="{655CAF45-FE09-6C20-E6F9-552000D14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298" y="1757885"/>
            <a:ext cx="7211911" cy="4965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CF9294-3CDD-126C-894F-4AD7093ED7A3}"/>
              </a:ext>
            </a:extLst>
          </p:cNvPr>
          <p:cNvPicPr>
            <a:picLocks noChangeAspect="1"/>
          </p:cNvPicPr>
          <p:nvPr/>
        </p:nvPicPr>
        <p:blipFill>
          <a:blip r:embed="rId4"/>
          <a:stretch>
            <a:fillRect/>
          </a:stretch>
        </p:blipFill>
        <p:spPr>
          <a:xfrm>
            <a:off x="7781309" y="3173405"/>
            <a:ext cx="4410691" cy="1476581"/>
          </a:xfrm>
          <a:prstGeom prst="rect">
            <a:avLst/>
          </a:prstGeom>
        </p:spPr>
      </p:pic>
    </p:spTree>
    <p:extLst>
      <p:ext uri="{BB962C8B-B14F-4D97-AF65-F5344CB8AC3E}">
        <p14:creationId xmlns:p14="http://schemas.microsoft.com/office/powerpoint/2010/main" val="194161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418176"/>
            <a:ext cx="7843837" cy="1012782"/>
          </a:xfrm>
        </p:spPr>
        <p:txBody>
          <a:bodyPr/>
          <a:lstStyle/>
          <a:p>
            <a:r>
              <a:rPr lang="en-US"/>
              <a:t>CLOSENESS CENTRALITY</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a:p>
        </p:txBody>
      </p:sp>
      <p:sp>
        <p:nvSpPr>
          <p:cNvPr id="6" name="Picture Placeholder 5">
            <a:extLst>
              <a:ext uri="{FF2B5EF4-FFF2-40B4-BE49-F238E27FC236}">
                <a16:creationId xmlns:a16="http://schemas.microsoft.com/office/drawing/2014/main" id="{4EAA8052-8AB6-314B-5799-5D38E6AD192E}"/>
              </a:ext>
            </a:extLst>
          </p:cNvPr>
          <p:cNvSpPr>
            <a:spLocks noGrp="1"/>
          </p:cNvSpPr>
          <p:nvPr>
            <p:ph type="pic" sz="quarter" idx="14"/>
          </p:nvPr>
        </p:nvSpPr>
        <p:spPr/>
      </p:sp>
      <p:pic>
        <p:nvPicPr>
          <p:cNvPr id="2050" name="Picture 2">
            <a:extLst>
              <a:ext uri="{FF2B5EF4-FFF2-40B4-BE49-F238E27FC236}">
                <a16:creationId xmlns:a16="http://schemas.microsoft.com/office/drawing/2014/main" id="{34BE1D13-D420-0560-6F60-8ED8428B9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07" y="1992946"/>
            <a:ext cx="6202354" cy="43682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C60CDE0-1680-33AC-F981-CBC71E1A5C59}"/>
              </a:ext>
            </a:extLst>
          </p:cNvPr>
          <p:cNvPicPr>
            <a:picLocks noChangeAspect="1"/>
          </p:cNvPicPr>
          <p:nvPr/>
        </p:nvPicPr>
        <p:blipFill>
          <a:blip r:embed="rId4"/>
          <a:stretch>
            <a:fillRect/>
          </a:stretch>
        </p:blipFill>
        <p:spPr>
          <a:xfrm>
            <a:off x="7518452" y="3024328"/>
            <a:ext cx="4391638" cy="1457528"/>
          </a:xfrm>
          <a:prstGeom prst="rect">
            <a:avLst/>
          </a:prstGeom>
        </p:spPr>
      </p:pic>
    </p:spTree>
    <p:extLst>
      <p:ext uri="{BB962C8B-B14F-4D97-AF65-F5344CB8AC3E}">
        <p14:creationId xmlns:p14="http://schemas.microsoft.com/office/powerpoint/2010/main" val="4072101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420622"/>
            <a:ext cx="9879437" cy="980844"/>
          </a:xfrm>
        </p:spPr>
        <p:txBody>
          <a:bodyPr/>
          <a:lstStyle/>
          <a:p>
            <a:r>
              <a:rPr lang="en-US"/>
              <a:t>Eigenvector centrality</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a:p>
        </p:txBody>
      </p:sp>
      <p:pic>
        <p:nvPicPr>
          <p:cNvPr id="3074" name="Picture 2">
            <a:extLst>
              <a:ext uri="{FF2B5EF4-FFF2-40B4-BE49-F238E27FC236}">
                <a16:creationId xmlns:a16="http://schemas.microsoft.com/office/drawing/2014/main" id="{73DDFB05-C4BD-7C15-1452-48A7AE350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04" y="1877961"/>
            <a:ext cx="7008705" cy="45009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B6E8A97-07FD-D1CE-65DE-36AD03CE7AF6}"/>
              </a:ext>
            </a:extLst>
          </p:cNvPr>
          <p:cNvPicPr>
            <a:picLocks noChangeAspect="1"/>
          </p:cNvPicPr>
          <p:nvPr/>
        </p:nvPicPr>
        <p:blipFill>
          <a:blip r:embed="rId4"/>
          <a:stretch>
            <a:fillRect/>
          </a:stretch>
        </p:blipFill>
        <p:spPr>
          <a:xfrm>
            <a:off x="7371580" y="3100124"/>
            <a:ext cx="4429743" cy="1562318"/>
          </a:xfrm>
          <a:prstGeom prst="rect">
            <a:avLst/>
          </a:prstGeom>
        </p:spPr>
      </p:pic>
    </p:spTree>
    <p:extLst>
      <p:ext uri="{BB962C8B-B14F-4D97-AF65-F5344CB8AC3E}">
        <p14:creationId xmlns:p14="http://schemas.microsoft.com/office/powerpoint/2010/main" val="3969996159"/>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544EE46D32D54BB2719A77300B8B4D" ma:contentTypeVersion="17" ma:contentTypeDescription="Create a new document." ma:contentTypeScope="" ma:versionID="bfcfe4a85a7b7e0dc8a14aeee3e4c7af">
  <xsd:schema xmlns:xsd="http://www.w3.org/2001/XMLSchema" xmlns:xs="http://www.w3.org/2001/XMLSchema" xmlns:p="http://schemas.microsoft.com/office/2006/metadata/properties" xmlns:ns3="839897da-729b-45e6-b0a7-dafc7dce487d" xmlns:ns4="90c85b0d-e56e-452d-9190-f1859545326b" targetNamespace="http://schemas.microsoft.com/office/2006/metadata/properties" ma:root="true" ma:fieldsID="1dd286fdbc2672a390271ce3b4ed2755" ns3:_="" ns4:_="">
    <xsd:import namespace="839897da-729b-45e6-b0a7-dafc7dce487d"/>
    <xsd:import namespace="90c85b0d-e56e-452d-9190-f1859545326b"/>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AutoTags" minOccurs="0"/>
                <xsd:element ref="ns3:MediaServiceDateTaken" minOccurs="0"/>
                <xsd:element ref="ns3:MediaServiceGenerationTime" minOccurs="0"/>
                <xsd:element ref="ns3:MediaServiceEventHashCode" minOccurs="0"/>
                <xsd:element ref="ns3:MediaServiceSystemTag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9897da-729b-45e6-b0a7-dafc7dce48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c85b0d-e56e-452d-9190-f1859545326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839897da-729b-45e6-b0a7-dafc7dce487d" xsi:nil="true"/>
    <_activity xmlns="839897da-729b-45e6-b0a7-dafc7dce487d" xsi:nil="true"/>
  </documentManagement>
</p:properties>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2F7FBAD0-BD2B-414F-904A-47153A9C3D9C}">
  <ds:schemaRefs>
    <ds:schemaRef ds:uri="839897da-729b-45e6-b0a7-dafc7dce487d"/>
    <ds:schemaRef ds:uri="90c85b0d-e56e-452d-9190-f185954532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A719FA4-954C-4FA8-82CB-206659C3B826}">
  <ds:schemaRefs>
    <ds:schemaRef ds:uri="839897da-729b-45e6-b0a7-dafc7dce487d"/>
    <ds:schemaRef ds:uri="90c85b0d-e56e-452d-9190-f1859545326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{9D71D07E-C962-4957-B589-4F7F2ABD9667}tf78438558_win32</Template>
  <Application>Microsoft Office PowerPoint</Application>
  <PresentationFormat>Widescreen</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Custom</vt:lpstr>
      <vt:lpstr>18MAT333 Graph Analytics &amp; Algorithms</vt:lpstr>
      <vt:lpstr>objective</vt:lpstr>
      <vt:lpstr>Stroke dataset</vt:lpstr>
      <vt:lpstr>DATA OVERVIEW</vt:lpstr>
      <vt:lpstr>Graph centralities</vt:lpstr>
      <vt:lpstr>Degree centrality</vt:lpstr>
      <vt:lpstr>Betweenness centrality</vt:lpstr>
      <vt:lpstr>CLOSENESS CENTRALITY</vt:lpstr>
      <vt:lpstr>Eigenvector centrality</vt:lpstr>
      <vt:lpstr>Machine learning models</vt:lpstr>
      <vt:lpstr>Naïve bayes   </vt:lpstr>
      <vt:lpstr>Confusion matrix</vt:lpstr>
      <vt:lpstr>Support vector machine</vt:lpstr>
      <vt:lpstr>Confusion matrix</vt:lpstr>
      <vt:lpstr>NETWORK DATA</vt:lpstr>
      <vt:lpstr>GRAPH CONVOLUTION NETWORK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analytics &amp; algorithms</dc:title>
  <dc:subject/>
  <dc:creator>Harshitha - [CB.SC.I5DAS21079]</dc:creator>
  <cp:revision>2</cp:revision>
  <dcterms:created xsi:type="dcterms:W3CDTF">2024-05-01T04:37:42Z</dcterms:created>
  <dcterms:modified xsi:type="dcterms:W3CDTF">2024-05-05T01:49:26Z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0x0101006D544EE46D32D54BB2719A77300B8B4D</vt:lpwstr>
  </property>
</Properties>
</file>